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74" r:id="rId4"/>
    <p:sldId id="271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4581" autoAdjust="0"/>
  </p:normalViewPr>
  <p:slideViewPr>
    <p:cSldViewPr>
      <p:cViewPr varScale="1">
        <p:scale>
          <a:sx n="62" d="100"/>
          <a:sy n="62" d="100"/>
        </p:scale>
        <p:origin x="1312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6C7B765-217D-4CCC-891D-B92330DDEA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445F49D-574D-458A-B521-6E4BC58C93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9521EF1-BAF6-41A5-B556-717030BE0D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A758A4A0-38CA-48E1-B710-FBD0B981A75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189683F7-491E-4E95-A118-F8ED499CDD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1C96AE1E-9B78-4871-BE95-239620A94C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496ED75-538D-44C4-A61A-A53F65308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AF8EAA4-7C88-4666-B521-6444FAC5F5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5F0B7D-AB02-424C-B8B8-55D032EA0CB2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9ED81C2-F9A0-412A-A9EF-66FD5365C5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B40ECF3-7BEC-4128-9F1B-6288497EB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8F81F8A6-C416-47D1-8A1E-2EBB8BC9D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BA5D04-4437-48BF-B5F8-3EF7E3B2CD2A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00569B5-027B-43E2-9F5A-EBDA102E2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279B309-FBC5-426E-B4E5-E0671DED7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46523E69-3C76-4150-AD76-8B42DE7E0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AB74C9-C876-4BF3-AD94-3BD7A9196695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8759F55-8773-4AD9-AE91-D2611B6FF5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5F4A571-454B-4D4E-9CA7-0F1DDF2D8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93826AE-D101-4350-B53B-95929703A5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D42ACA-F049-4B0A-B82D-21CCF08DEE88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637168E-E4A4-469C-8268-776755659F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98E008D-1F52-4A34-AF01-D151D7748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BC6FD0C-C029-43AF-9886-C5C64394B2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AF4969-7679-4819-80D5-D3B36C6F7EAA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6E558F9-2E3F-4AC2-AC3C-0DCC918D2A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C57CAC0-4EDD-45EB-A306-76A48166C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70F14D3-FFC2-4809-BCAA-72C80E2A4C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D0FE7C-DA4D-423D-8E73-61469826757E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31384EC-AA97-49E4-A514-C20CCF1064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4E28CE6-C172-43AC-8F1B-6A8AD31BB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7100E2C-9F10-4031-9254-417E604E2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3D0DC0-73CB-453B-B851-8F9ECF7FFB69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FD70C55-9027-4385-B616-D6DAB5A29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00C9E90-B391-4274-81FC-FACC645C2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63E86DC-A085-43E5-8849-E0217C598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686A59-AF9E-4A7C-B200-BD890EAF99BC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9F7F1BE-0AB1-4E2C-92B9-5493FBD1F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86431D1-E6D8-4FEE-914D-77E72C8F7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26AC77-7DDB-4CE3-A887-C6371D95B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497618-5AC4-4055-907C-53CF137095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06E23A-9FFE-4FA5-860B-C8904330B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31C5-0DF0-4770-A120-03F02A1E7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81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A5EEB7-07C1-49F5-BEA8-2C7E96D10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DA297D-B8B2-424C-A7DC-9E3A6A3763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E18F40-4D61-4B83-9F83-EB562570F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1C1E9-F99B-49D5-8E98-8A61D034FE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43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0C0EC6-D46B-4C6E-BD34-82C385D34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99E9A5-E6E8-4AE0-8A6D-65E4EE8B48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BAA26F-939C-4760-A8D5-BF5289B98E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097DB-D5EC-4344-A98D-6D4253230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486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CEAD0-78A9-4E19-BDA6-6E816DC5CC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17C634-3A78-40CE-B82A-ACFE0D8F2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30C78F-C1C2-4DEC-8BE2-DF6A9C99F7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2AEAF-0AA4-4498-95E3-266490B9D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497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C18968D-B3B7-41AC-BB82-1C2974D77D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26A57C5-016C-4A92-8972-C81297FAD7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C30DCFF-FAD4-4D38-8E2C-D55DD43D7D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84B62-609D-4017-A41A-AD06DE9F7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162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346301-714E-43DA-8AFA-A174AAF34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669899-3E5A-433E-8D87-05790CEBA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E899E-A294-443E-851F-38D08269C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C63F-CF81-47B2-9ADD-D15AA84B3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868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712857-5DE4-4449-BCC1-B8CAAB0825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3F2F84-CCE3-4D82-8DF1-E8F0C92C2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DCB0F7-ED06-40A3-960F-C84E4D084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8D6A2-AA5A-496D-9C9C-B074E429F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31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9D2F19-916F-49DB-B3B4-518C7E08E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1745BE-4F12-48EC-A05D-65A5608BD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69744B-9F40-4E91-B7C0-1226234F9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74AB4-41A2-4217-920C-0D71FA8EC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93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F439F5-8FD3-4F97-9C7C-1E31F0E30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362C03-6F83-4361-A886-2B10FD613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1A971A-BFDC-4D16-A781-484E03029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FFBD1-D58E-48C4-9A46-89E30AF8C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46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6A59C9-39A4-4CC2-9374-B0569EB82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CDC0FC-6F7F-4BC6-88EE-952E373A17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F4EF92-F0F0-44D9-B2DD-6667957B6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396AC-2DB7-4E00-8238-2AEBF4BB6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1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203303-1521-4D05-AE3E-1C506B1056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9F53DE-DBBE-4512-9BB7-DE0D7DE2C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024C1E-6CD6-441B-9582-06DB54482D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AF2DE-5633-41F4-8345-2A2AD8D6D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83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EA02E7-2D17-42FB-A1A3-C80E6BC41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F80C33-9C24-484A-BE19-867399103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F50B6D-793D-4049-975A-FB89372D1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FBEA6-C05E-4A00-8F15-3C55408A4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23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6ACB1A2-1400-47AF-9EB7-C2B738132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702408-5576-46AB-B9EC-8B0A68C85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67D0CA-DFDD-4D79-A2E8-980690D91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6984-1CA5-4C97-B9CB-09BB10376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16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4DB9B-4DE1-4AB3-A479-999380E565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4E9022-5DD5-463B-82EA-28C79ABE2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233D1B-6C72-4C81-98BB-592142358C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3625-993B-4676-A6E6-7F4FC3DBD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8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CB104-524B-4042-9DA5-57D42A8632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5CDA3-FF42-498F-92A5-D6C0834A5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638BE-39F3-4B25-8126-9B65D83A9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76073-1AD0-4930-BCA8-83AEE4DCB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51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FFD3E9-8CB2-4DAB-A45E-BB2C41DF6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0FBBA6-2926-455F-B6C3-492317608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DCFD70-8869-4D7F-A9EC-B6B7E72A92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4CA212-AFCD-4728-9665-5B93C237A1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68F6C8-DF93-4CAA-8260-0CEAB5A38D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0176D60-599F-401B-9358-5E8BEF6C8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://www.spacepix.net/defaul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hyperlink" Target="https://www.co2.earth/1820-1930-fourier-to-arrheniu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21015F38-4814-4939-BFB8-DE9385DF2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/>
            <a:br>
              <a:rPr lang="en-US" altLang="en-US" sz="4000" dirty="0"/>
            </a:br>
            <a:r>
              <a:rPr lang="en-US" altLang="en-US" sz="4000" dirty="0"/>
              <a:t>INTRODUCTION TO PHYSICAL GEOGRAPHY:</a:t>
            </a:r>
            <a:br>
              <a:rPr lang="en-US" altLang="en-US" sz="4000" dirty="0"/>
            </a:br>
            <a:r>
              <a:rPr lang="en-US" altLang="en-US" sz="4000" dirty="0"/>
              <a:t>Chapter 1  The “spheres” of Earth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930A4D16-55A0-4E51-B7EC-0B3BE4B8A5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71800"/>
            <a:ext cx="32766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Hydrosphere</a:t>
            </a:r>
          </a:p>
          <a:p>
            <a:pPr eaLnBrk="1" hangingPunct="1">
              <a:defRPr/>
            </a:pPr>
            <a:r>
              <a:rPr lang="en-US" altLang="en-US" sz="2800" dirty="0"/>
              <a:t>Lithosphere</a:t>
            </a:r>
          </a:p>
          <a:p>
            <a:pPr eaLnBrk="1" hangingPunct="1">
              <a:defRPr/>
            </a:pPr>
            <a:r>
              <a:rPr lang="en-US" altLang="en-US" sz="2800" dirty="0"/>
              <a:t>Atmosphere</a:t>
            </a:r>
          </a:p>
          <a:p>
            <a:pPr eaLnBrk="1" hangingPunct="1">
              <a:defRPr/>
            </a:pPr>
            <a:r>
              <a:rPr lang="en-US" altLang="en-US" sz="2800" dirty="0"/>
              <a:t>Biosphere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/>
              <a:t>Click on audio icon: </a:t>
            </a:r>
          </a:p>
        </p:txBody>
      </p:sp>
      <p:pic>
        <p:nvPicPr>
          <p:cNvPr id="3076" name="Picture 11" descr="home_small">
            <a:hlinkClick r:id="rId4"/>
            <a:extLst>
              <a:ext uri="{FF2B5EF4-FFF2-40B4-BE49-F238E27FC236}">
                <a16:creationId xmlns:a16="http://schemas.microsoft.com/office/drawing/2014/main" id="{79BD6480-832F-43C6-9729-A7DB55001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0"/>
            <a:ext cx="4857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6">
            <a:extLst>
              <a:ext uri="{FF2B5EF4-FFF2-40B4-BE49-F238E27FC236}">
                <a16:creationId xmlns:a16="http://schemas.microsoft.com/office/drawing/2014/main" id="{442D4521-3126-40E3-8A1B-9C7471F11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68405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pic>
        <p:nvPicPr>
          <p:cNvPr id="2078" name="Picture 30" descr="SpacePixNet_goes8_lg">
            <a:extLst>
              <a:ext uri="{FF2B5EF4-FFF2-40B4-BE49-F238E27FC236}">
                <a16:creationId xmlns:a16="http://schemas.microsoft.com/office/drawing/2014/main" id="{263EE354-CFE4-4117-B5BD-0EF642FFE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6">
            <a:extLst>
              <a:ext uri="{FF2B5EF4-FFF2-40B4-BE49-F238E27FC236}">
                <a16:creationId xmlns:a16="http://schemas.microsoft.com/office/drawing/2014/main" id="{86EB932A-0156-442A-8557-9AB879073B47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5588000"/>
            <a:ext cx="2762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FEC6F9-99E6-45E9-AEA9-1F98D80DAF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7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G01_UNFS1-1">
            <a:extLst>
              <a:ext uri="{FF2B5EF4-FFF2-40B4-BE49-F238E27FC236}">
                <a16:creationId xmlns:a16="http://schemas.microsoft.com/office/drawing/2014/main" id="{4D0D55DC-FC94-4907-9330-6AB64DF232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16200"/>
          <a:stretch>
            <a:fillRect/>
          </a:stretch>
        </p:blipFill>
        <p:spPr>
          <a:xfrm>
            <a:off x="3044825" y="919163"/>
            <a:ext cx="6099175" cy="6115050"/>
          </a:xfrm>
          <a:noFill/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1E794FF8-66F7-4FA0-AEB1-B3BA3CD644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3276600" cy="4038600"/>
          </a:xfrm>
        </p:spPr>
        <p:txBody>
          <a:bodyPr/>
          <a:lstStyle/>
          <a:p>
            <a:pPr eaLnBrk="1" hangingPunct="1"/>
            <a:r>
              <a:rPr lang="en-US" altLang="en-US" sz="1600"/>
              <a:t>Physical geographers use scientific methods: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prediction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explanation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observation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Example of carbon dioxide’s ability to trap heat in the atmosphere:  read part 1 of this link- </a:t>
            </a:r>
            <a:r>
              <a:rPr lang="en-US" altLang="en-US" sz="1600">
                <a:hlinkClick r:id="rId4"/>
              </a:rPr>
              <a:t>https://www.co2.earth/1820-1930-fourier-to-arrhenius</a:t>
            </a:r>
            <a:endParaRPr lang="en-US" altLang="en-US" sz="1600"/>
          </a:p>
          <a:p>
            <a:pPr eaLnBrk="1" hangingPunct="1"/>
            <a:r>
              <a:rPr lang="en-US" altLang="en-US" sz="1600"/>
              <a:t>Listen to the audio embedded below after you look at the link material above.</a:t>
            </a:r>
          </a:p>
          <a:p>
            <a:pPr eaLnBrk="1" hangingPunct="1"/>
            <a:endParaRPr lang="en-US" altLang="en-US" sz="1600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9BD85A3C-4D79-42F7-A5F7-0CD440BC3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621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4F04499A-0F8E-41C9-80DD-DED35E10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5100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Figure  1</a:t>
            </a:r>
          </a:p>
        </p:txBody>
      </p:sp>
      <p:pic>
        <p:nvPicPr>
          <p:cNvPr id="184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608698-AD77-4E17-8CA9-50BB941F6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00A329-7F15-4F64-925D-79839373C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603567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2A1C42A-A418-48C1-ACEC-EC644E7A1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sz="4000">
                <a:cs typeface="Times New Roman" panose="02020603050405020304" pitchFamily="18" charset="0"/>
              </a:rPr>
              <a:t>Earth Systems Concepts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AD6F177-18E3-450F-9DF3-3896B43E4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u="sng">
                <a:cs typeface="Times New Roman" panose="02020603050405020304" pitchFamily="18" charset="0"/>
              </a:rPr>
              <a:t>System</a:t>
            </a:r>
            <a:r>
              <a:rPr lang="en-US" altLang="en-US" sz="2800">
                <a:cs typeface="Times New Roman" panose="02020603050405020304" pitchFamily="18" charset="0"/>
              </a:rPr>
              <a:t>: an ordered, interrelated set of things &amp; their attributes, linked by flows of energy &amp; matter, that is distinct from the surrounding environment  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u="sng">
                <a:cs typeface="Times New Roman" panose="02020603050405020304" pitchFamily="18" charset="0"/>
              </a:rPr>
              <a:t>Open systems</a:t>
            </a:r>
            <a:r>
              <a:rPr lang="en-US" altLang="en-US" sz="2800">
                <a:cs typeface="Times New Roman" panose="02020603050405020304" pitchFamily="18" charset="0"/>
              </a:rPr>
              <a:t> have inputs and outputs of energy and matter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u="sng">
                <a:cs typeface="Times New Roman" panose="02020603050405020304" pitchFamily="18" charset="0"/>
              </a:rPr>
              <a:t>System feedback</a:t>
            </a:r>
            <a:r>
              <a:rPr lang="en-US" altLang="en-US" sz="2800">
                <a:cs typeface="Times New Roman" panose="02020603050405020304" pitchFamily="18" charset="0"/>
              </a:rPr>
              <a:t>:  when outputs influence continuing system outputs via feedback loops.  Example of ice-albedo feedback: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u="sng">
                <a:cs typeface="Times New Roman" panose="02020603050405020304" pitchFamily="18" charset="0"/>
              </a:rPr>
              <a:t>System equilibrium</a:t>
            </a:r>
            <a:r>
              <a:rPr lang="en-US" altLang="en-US" sz="2800">
                <a:cs typeface="Times New Roman" panose="02020603050405020304" pitchFamily="18" charset="0"/>
              </a:rPr>
              <a:t>:  when rates of inputs and outputs are equal and amounts of energy and matter in storage are fairly constant </a:t>
            </a:r>
          </a:p>
          <a:p>
            <a:pPr eaLnBrk="1" hangingPunct="1">
              <a:lnSpc>
                <a:spcPct val="80000"/>
              </a:lnSpc>
            </a:pPr>
            <a:endParaRPr lang="en-US" altLang="en-US" b="1">
              <a:cs typeface="Times New Roman" panose="02020603050405020304" pitchFamily="18" charset="0"/>
            </a:endParaRPr>
          </a:p>
        </p:txBody>
      </p:sp>
      <p:pic>
        <p:nvPicPr>
          <p:cNvPr id="2048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77E0D8-FBBD-4AA7-98C8-739463D3D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8776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C619AB-358E-489F-A567-A77EF8B9B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4953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28C69022-53A8-4973-8A66-244BAC09C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521450"/>
            <a:ext cx="1071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Figure  1.3</a:t>
            </a:r>
          </a:p>
        </p:txBody>
      </p:sp>
      <p:pic>
        <p:nvPicPr>
          <p:cNvPr id="22531" name="Picture 3" descr="FG01_03">
            <a:extLst>
              <a:ext uri="{FF2B5EF4-FFF2-40B4-BE49-F238E27FC236}">
                <a16:creationId xmlns:a16="http://schemas.microsoft.com/office/drawing/2014/main" id="{F1106A0E-936A-410A-9C16-B8D91466BFB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1"/>
          <a:stretch>
            <a:fillRect/>
          </a:stretch>
        </p:blipFill>
        <p:spPr>
          <a:xfrm>
            <a:off x="0" y="1143000"/>
            <a:ext cx="9144000" cy="521176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G01_05">
            <a:extLst>
              <a:ext uri="{FF2B5EF4-FFF2-40B4-BE49-F238E27FC236}">
                <a16:creationId xmlns:a16="http://schemas.microsoft.com/office/drawing/2014/main" id="{92B6D51A-A7BD-47A4-B508-341590C057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12000"/>
          <a:stretch>
            <a:fillRect/>
          </a:stretch>
        </p:blipFill>
        <p:spPr>
          <a:xfrm>
            <a:off x="0" y="1447800"/>
            <a:ext cx="9144000" cy="5213350"/>
          </a:xfrm>
          <a:noFill/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A7119B30-D775-401A-862E-532B99F22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79463"/>
            <a:ext cx="7848600" cy="1430337"/>
          </a:xfrm>
        </p:spPr>
        <p:txBody>
          <a:bodyPr/>
          <a:lstStyle/>
          <a:p>
            <a:pPr eaLnBrk="1" hangingPunct="1"/>
            <a:r>
              <a:rPr lang="en-US" altLang="en-US"/>
              <a:t>Global Effects of </a:t>
            </a:r>
            <a:br>
              <a:rPr lang="en-US" altLang="en-US"/>
            </a:br>
            <a:r>
              <a:rPr lang="en-US" altLang="en-US"/>
              <a:t>Mount Pinatubo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40A1833B-90AD-442D-89DA-2D9E53DD8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1450"/>
            <a:ext cx="1071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Figure  1.5</a:t>
            </a:r>
          </a:p>
        </p:txBody>
      </p:sp>
      <p:pic>
        <p:nvPicPr>
          <p:cNvPr id="2458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BB57D8-5078-4948-B34E-CC1196F1B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509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C524FCF-BEC8-4A0D-9C34-BAD96E8AF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Lines of latitude to know*: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7D541AD-F484-4260-8D3D-F907C0862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Equator (O</a:t>
            </a:r>
            <a:r>
              <a:rPr lang="en-US" altLang="en-US" sz="2800" dirty="0">
                <a:cs typeface="Arial" panose="020B0604020202020204" pitchFamily="34" charset="0"/>
              </a:rPr>
              <a:t>°)  starting point to number parallels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Tropic of Cancer (23.5° N)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Tropic of Capricorn (23.5° S)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Arctic Circle (66.5° N)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Antarctic Circle (66.5° S)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45° N  (our latitude)</a:t>
            </a:r>
          </a:p>
          <a:p>
            <a:pPr eaLnBrk="1" hangingPunct="1">
              <a:buFontTx/>
              <a:buNone/>
            </a:pP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*we will explain their significance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C13AE1DC-0C51-433F-BEF4-CA1C3DCE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76238"/>
            <a:ext cx="10160000" cy="762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710C7FD-062F-4F8E-B558-DB96F4B3B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Geographic Information Systems (GIS)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480BB0C-6DA0-42E3-AF66-AFEB61F09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GIS is defined as any system which facilitates the analysis of multiple layers of spatial data (maps of specific themes)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FG01_23">
            <a:extLst>
              <a:ext uri="{FF2B5EF4-FFF2-40B4-BE49-F238E27FC236}">
                <a16:creationId xmlns:a16="http://schemas.microsoft.com/office/drawing/2014/main" id="{57B6FAD3-4A3C-4641-9C31-CAF20AC3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>
            <a:extLst>
              <a:ext uri="{FF2B5EF4-FFF2-40B4-BE49-F238E27FC236}">
                <a16:creationId xmlns:a16="http://schemas.microsoft.com/office/drawing/2014/main" id="{AE482F0B-CD75-4098-B824-33B82130E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8382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GIS System</a:t>
            </a:r>
          </a:p>
        </p:txBody>
      </p:sp>
      <p:sp>
        <p:nvSpPr>
          <p:cNvPr id="9220" name="Text Box 9">
            <a:extLst>
              <a:ext uri="{FF2B5EF4-FFF2-40B4-BE49-F238E27FC236}">
                <a16:creationId xmlns:a16="http://schemas.microsoft.com/office/drawing/2014/main" id="{C01F8B3B-9174-4A0B-AB56-D265C0E09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248400"/>
            <a:ext cx="207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Figure  1.23</a:t>
            </a:r>
          </a:p>
        </p:txBody>
      </p:sp>
      <p:sp>
        <p:nvSpPr>
          <p:cNvPr id="9221" name="Text Box 10">
            <a:extLst>
              <a:ext uri="{FF2B5EF4-FFF2-40B4-BE49-F238E27FC236}">
                <a16:creationId xmlns:a16="http://schemas.microsoft.com/office/drawing/2014/main" id="{60A68A35-F604-4CB9-9B50-C66B45E5E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4994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9222" name="chapter 1 slide 7">
            <a:hlinkClick r:id="" action="ppaction://media"/>
            <a:extLst>
              <a:ext uri="{FF2B5EF4-FFF2-40B4-BE49-F238E27FC236}">
                <a16:creationId xmlns:a16="http://schemas.microsoft.com/office/drawing/2014/main" id="{3115846F-5AAA-4886-90AA-313DC919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225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F244AF-BD00-4696-8A95-693638B56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4FAD45C-6B25-434B-92B7-4B324A964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The Science of Geography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9E01B95-5A1C-4354-A722-E315B3EE7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Geography is </a:t>
            </a:r>
          </a:p>
          <a:p>
            <a:pPr lvl="1" eaLnBrk="1" hangingPunct="1"/>
            <a:r>
              <a:rPr lang="en-US" altLang="en-US">
                <a:cs typeface="Times New Roman" panose="02020603050405020304" pitchFamily="18" charset="0"/>
              </a:rPr>
              <a:t>methods, not just a body of knowledge</a:t>
            </a:r>
          </a:p>
          <a:p>
            <a:pPr lvl="1" eaLnBrk="1" hangingPunct="1"/>
            <a:r>
              <a:rPr lang="en-US" altLang="en-US">
                <a:cs typeface="Times New Roman" panose="02020603050405020304" pitchFamily="18" charset="0"/>
              </a:rPr>
              <a:t>holistic</a:t>
            </a:r>
          </a:p>
          <a:p>
            <a:pPr lvl="1" eaLnBrk="1" hangingPunct="1"/>
            <a:r>
              <a:rPr lang="en-US" altLang="en-US">
                <a:cs typeface="Times New Roman" panose="02020603050405020304" pitchFamily="18" charset="0"/>
              </a:rPr>
              <a:t>eclectic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02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997D99-56C3-402E-9ADD-32B6E9923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225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F33C796-5579-4DBE-A9A7-3052A869C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Geography is: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16F0C4E-51E9-4E4B-BAF6-4625927BB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The science that studies the relationships among </a:t>
            </a:r>
          </a:p>
          <a:p>
            <a:pPr lvl="1" eaLnBrk="1" hangingPunct="1"/>
            <a:r>
              <a:rPr lang="en-US" altLang="en-US">
                <a:cs typeface="Times New Roman" panose="02020603050405020304" pitchFamily="18" charset="0"/>
              </a:rPr>
              <a:t>natural systems, </a:t>
            </a:r>
          </a:p>
          <a:p>
            <a:pPr lvl="1" eaLnBrk="1" hangingPunct="1"/>
            <a:r>
              <a:rPr lang="en-US" altLang="en-US">
                <a:cs typeface="Times New Roman" panose="02020603050405020304" pitchFamily="18" charset="0"/>
              </a:rPr>
              <a:t>geographic areas, </a:t>
            </a:r>
          </a:p>
          <a:p>
            <a:pPr lvl="1" eaLnBrk="1" hangingPunct="1"/>
            <a:r>
              <a:rPr lang="en-US" altLang="en-US">
                <a:cs typeface="Times New Roman" panose="02020603050405020304" pitchFamily="18" charset="0"/>
              </a:rPr>
              <a:t>societies, </a:t>
            </a:r>
          </a:p>
          <a:p>
            <a:pPr lvl="1" eaLnBrk="1" hangingPunct="1"/>
            <a:r>
              <a:rPr lang="en-US" altLang="en-US">
                <a:cs typeface="Times New Roman" panose="02020603050405020304" pitchFamily="18" charset="0"/>
              </a:rPr>
              <a:t>cultural activities, </a:t>
            </a:r>
          </a:p>
          <a:p>
            <a:pPr lvl="1" eaLnBrk="1" hangingPunct="1"/>
            <a:r>
              <a:rPr lang="en-US" altLang="en-US">
                <a:cs typeface="Times New Roman" panose="02020603050405020304" pitchFamily="18" charset="0"/>
              </a:rPr>
              <a:t>and the interdependence of all of these </a:t>
            </a:r>
            <a:r>
              <a:rPr lang="en-US" altLang="en-US" b="1" i="1">
                <a:cs typeface="Times New Roman" panose="02020603050405020304" pitchFamily="18" charset="0"/>
              </a:rPr>
              <a:t>over space</a:t>
            </a:r>
            <a:r>
              <a:rPr lang="en-US" altLang="en-US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B6B73CD-6DC5-4401-8988-AB9B9852A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Physical Geography is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59CFBC3-19C9-42E2-80F3-B88573941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spatial analysis of all the physical elements and processes that make up the environment.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G01_02">
            <a:extLst>
              <a:ext uri="{FF2B5EF4-FFF2-40B4-BE49-F238E27FC236}">
                <a16:creationId xmlns:a16="http://schemas.microsoft.com/office/drawing/2014/main" id="{167BB2D1-0E1F-412F-B5D1-89FA12E966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b="7201"/>
          <a:stretch>
            <a:fillRect/>
          </a:stretch>
        </p:blipFill>
        <p:spPr>
          <a:xfrm>
            <a:off x="0" y="914400"/>
            <a:ext cx="9144000" cy="5707063"/>
          </a:xfrm>
          <a:noFill/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26FDAE66-E2A8-466D-8B8A-101D2E93C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1450"/>
            <a:ext cx="1071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Figure  1.2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1553</TotalTime>
  <Words>336</Words>
  <Application>Microsoft Office PowerPoint</Application>
  <PresentationFormat>On-screen Show (4:3)</PresentationFormat>
  <Paragraphs>63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 INTRODUCTION TO PHYSICAL GEOGRAPHY: Chapter 1  The “spheres” of Earth</vt:lpstr>
      <vt:lpstr>Lines of latitude to know*:</vt:lpstr>
      <vt:lpstr>PowerPoint Presentation</vt:lpstr>
      <vt:lpstr>Geographic Information Systems (GIS)</vt:lpstr>
      <vt:lpstr>PowerPoint Presentation</vt:lpstr>
      <vt:lpstr>The Science of Geography</vt:lpstr>
      <vt:lpstr>Geography is: </vt:lpstr>
      <vt:lpstr>Physical Geography is</vt:lpstr>
      <vt:lpstr>PowerPoint Presentation</vt:lpstr>
      <vt:lpstr>PowerPoint Presentation</vt:lpstr>
      <vt:lpstr>Earth Systems Concepts</vt:lpstr>
      <vt:lpstr>PowerPoint Presentation</vt:lpstr>
      <vt:lpstr>Global Effects of  Mount Pinatubo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McGlade</dc:creator>
  <cp:lastModifiedBy>Mike McGlade</cp:lastModifiedBy>
  <cp:revision>82</cp:revision>
  <dcterms:created xsi:type="dcterms:W3CDTF">2003-09-25T04:14:51Z</dcterms:created>
  <dcterms:modified xsi:type="dcterms:W3CDTF">2023-01-09T23:51:01Z</dcterms:modified>
</cp:coreProperties>
</file>